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42" r:id="rId3"/>
    <p:sldId id="343" r:id="rId4"/>
    <p:sldId id="262" r:id="rId5"/>
    <p:sldId id="345" r:id="rId6"/>
    <p:sldId id="319" r:id="rId7"/>
    <p:sldId id="347" r:id="rId8"/>
    <p:sldId id="329" r:id="rId9"/>
    <p:sldId id="326" r:id="rId10"/>
    <p:sldId id="327" r:id="rId11"/>
    <p:sldId id="328" r:id="rId12"/>
    <p:sldId id="332" r:id="rId13"/>
    <p:sldId id="352" r:id="rId14"/>
    <p:sldId id="333" r:id="rId15"/>
    <p:sldId id="341" r:id="rId16"/>
    <p:sldId id="331" r:id="rId17"/>
    <p:sldId id="316" r:id="rId18"/>
    <p:sldId id="351" r:id="rId19"/>
    <p:sldId id="349" r:id="rId20"/>
    <p:sldId id="300" r:id="rId21"/>
    <p:sldId id="336" r:id="rId22"/>
    <p:sldId id="348" r:id="rId23"/>
    <p:sldId id="323" r:id="rId24"/>
    <p:sldId id="324" r:id="rId25"/>
    <p:sldId id="338" r:id="rId26"/>
    <p:sldId id="354" r:id="rId27"/>
    <p:sldId id="337" r:id="rId28"/>
  </p:sldIdLst>
  <p:sldSz cx="10077450" cy="7562850"/>
  <p:notesSz cx="7772400" cy="10058400"/>
  <p:defaultTextStyle>
    <a:defPPr>
      <a:defRPr lang="en-US"/>
    </a:defPPr>
    <a:lvl1pPr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20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31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24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05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052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06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07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08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6" autoAdjust="0"/>
    <p:restoredTop sz="90956"/>
  </p:normalViewPr>
  <p:slideViewPr>
    <p:cSldViewPr>
      <p:cViewPr varScale="1">
        <p:scale>
          <a:sx n="199" d="100"/>
          <a:sy n="199" d="100"/>
        </p:scale>
        <p:origin x="2528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642" indent="-285632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524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53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54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052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2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10" indent="0" algn="ctr">
              <a:buNone/>
              <a:defRPr/>
            </a:lvl2pPr>
            <a:lvl3pPr marL="914021" indent="0" algn="ctr">
              <a:buNone/>
              <a:defRPr/>
            </a:lvl3pPr>
            <a:lvl4pPr marL="1371031" indent="0" algn="ctr">
              <a:buNone/>
              <a:defRPr/>
            </a:lvl4pPr>
            <a:lvl5pPr marL="1828041" indent="0" algn="ctr">
              <a:buNone/>
              <a:defRPr/>
            </a:lvl5pPr>
            <a:lvl6pPr marL="2285052" indent="0" algn="ctr">
              <a:buNone/>
              <a:defRPr/>
            </a:lvl6pPr>
            <a:lvl7pPr marL="2742063" indent="0" algn="ctr">
              <a:buNone/>
              <a:defRPr/>
            </a:lvl7pPr>
            <a:lvl8pPr marL="3199073" indent="0" algn="ctr">
              <a:buNone/>
              <a:defRPr/>
            </a:lvl8pPr>
            <a:lvl9pPr marL="36560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2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0" indent="0">
              <a:buNone/>
              <a:defRPr sz="1800"/>
            </a:lvl2pPr>
            <a:lvl3pPr marL="914021" indent="0">
              <a:buNone/>
              <a:defRPr sz="1700"/>
            </a:lvl3pPr>
            <a:lvl4pPr marL="1371031" indent="0">
              <a:buNone/>
              <a:defRPr sz="1400"/>
            </a:lvl4pPr>
            <a:lvl5pPr marL="1828041" indent="0">
              <a:buNone/>
              <a:defRPr sz="1400"/>
            </a:lvl5pPr>
            <a:lvl6pPr marL="2285052" indent="0">
              <a:buNone/>
              <a:defRPr sz="1400"/>
            </a:lvl6pPr>
            <a:lvl7pPr marL="2742063" indent="0">
              <a:buNone/>
              <a:defRPr sz="1400"/>
            </a:lvl7pPr>
            <a:lvl8pPr marL="3199073" indent="0">
              <a:buNone/>
              <a:defRPr sz="1400"/>
            </a:lvl8pPr>
            <a:lvl9pPr marL="36560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18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2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2" y="2398718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9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2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3" y="5294317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3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10" indent="0">
              <a:buNone/>
              <a:defRPr sz="2800"/>
            </a:lvl2pPr>
            <a:lvl3pPr marL="914021" indent="0">
              <a:buNone/>
              <a:defRPr sz="2400"/>
            </a:lvl3pPr>
            <a:lvl4pPr marL="1371031" indent="0">
              <a:buNone/>
              <a:defRPr sz="2000"/>
            </a:lvl4pPr>
            <a:lvl5pPr marL="1828041" indent="0">
              <a:buNone/>
              <a:defRPr sz="2000"/>
            </a:lvl5pPr>
            <a:lvl6pPr marL="2285052" indent="0">
              <a:buNone/>
              <a:defRPr sz="2000"/>
            </a:lvl6pPr>
            <a:lvl7pPr marL="2742063" indent="0">
              <a:buNone/>
              <a:defRPr sz="2000"/>
            </a:lvl7pPr>
            <a:lvl8pPr marL="3199073" indent="0">
              <a:buNone/>
              <a:defRPr sz="2000"/>
            </a:lvl8pPr>
            <a:lvl9pPr marL="365608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3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3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3" y="1770067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00" algn="l"/>
                <a:tab pos="1447196" algn="l"/>
                <a:tab pos="2170800" algn="l"/>
                <a:tab pos="28943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7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20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31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24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05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06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074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083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096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20" indent="-323716" algn="l" defTabSz="45701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242" indent="-287219" algn="l" defTabSz="45701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862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484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10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11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12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13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14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2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genetics.utah.edu/content/addiction/mous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Consciousness, Drugs, Sleep &amp; Dreams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66" y="1770066"/>
            <a:ext cx="7158351" cy="4989513"/>
          </a:xfrm>
        </p:spPr>
      </p:pic>
    </p:spTree>
    <p:extLst>
      <p:ext uri="{BB962C8B-B14F-4D97-AF65-F5344CB8AC3E}">
        <p14:creationId xmlns:p14="http://schemas.microsoft.com/office/powerpoint/2010/main" val="2535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14" y="1770066"/>
            <a:ext cx="7020255" cy="4989513"/>
          </a:xfrm>
        </p:spPr>
      </p:pic>
    </p:spTree>
    <p:extLst>
      <p:ext uri="{BB962C8B-B14F-4D97-AF65-F5344CB8AC3E}">
        <p14:creationId xmlns:p14="http://schemas.microsoft.com/office/powerpoint/2010/main" val="74996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== Consciousness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Unitary</a:t>
            </a:r>
          </a:p>
          <a:p>
            <a:pPr marL="107916" indent="0">
              <a:buNone/>
            </a:pPr>
            <a:r>
              <a:rPr lang="en-US" dirty="0"/>
              <a:t>	Recurrence coordinates all areas on one thing</a:t>
            </a:r>
          </a:p>
          <a:p>
            <a:pPr marL="107916" indent="0">
              <a:buNone/>
            </a:pPr>
            <a:r>
              <a:rPr lang="en-US" dirty="0"/>
              <a:t>	(That thing emerges through popular vote)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Functional</a:t>
            </a:r>
          </a:p>
          <a:p>
            <a:pPr marL="107916" indent="0">
              <a:buNone/>
            </a:pPr>
            <a:r>
              <a:rPr lang="en-US" dirty="0"/>
              <a:t>	We learn more about conscious things</a:t>
            </a:r>
          </a:p>
          <a:p>
            <a:pPr marL="107916" indent="0">
              <a:buNone/>
            </a:pPr>
            <a:r>
              <a:rPr lang="en-US" dirty="0"/>
              <a:t>	It helps us organize, prioritize our behavior</a:t>
            </a:r>
          </a:p>
          <a:p>
            <a:pPr marL="107916" indent="0">
              <a:buNone/>
            </a:pPr>
            <a:r>
              <a:rPr lang="en-US" dirty="0"/>
              <a:t>	“Focusing” is necessary for difficult problems</a:t>
            </a:r>
          </a:p>
        </p:txBody>
      </p:sp>
    </p:spTree>
    <p:extLst>
      <p:ext uri="{BB962C8B-B14F-4D97-AF65-F5344CB8AC3E}">
        <p14:creationId xmlns:p14="http://schemas.microsoft.com/office/powerpoint/2010/main" val="195119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dirty="0" err="1"/>
              <a:t>Pulvinar</a:t>
            </a:r>
            <a:r>
              <a:rPr lang="en-US" dirty="0"/>
              <a:t> the Silver Screen of the Cartesian Theater??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25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compelling feeling that our conscious selves are watching a movie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pulvinar</a:t>
            </a:r>
            <a:r>
              <a:rPr lang="en-US" sz="2400" dirty="0"/>
              <a:t> is kind of a movie screen where all of our predictions are projected, at V1 resolution..  hmm..</a:t>
            </a:r>
          </a:p>
          <a:p>
            <a:endParaRPr lang="en-US" sz="2400" dirty="0"/>
          </a:p>
          <a:p>
            <a:r>
              <a:rPr lang="en-US" sz="2400" dirty="0"/>
              <a:t>Global workspace?  Brain synchronizer?</a:t>
            </a:r>
          </a:p>
        </p:txBody>
      </p:sp>
    </p:spTree>
    <p:extLst>
      <p:ext uri="{BB962C8B-B14F-4D97-AF65-F5344CB8AC3E}">
        <p14:creationId xmlns:p14="http://schemas.microsoft.com/office/powerpoint/2010/main" val="169707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Twitter Conscious?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Tononi</a:t>
            </a:r>
            <a:r>
              <a:rPr lang="en-US" dirty="0"/>
              <a:t> attempted to provide a mathematical measure of consciousness: integrated information -- many physical systems could have high values, e.g., a bunch of logic gates.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Twitter is a big recurrent network of communicating entities, like a neural network – is it conscious?</a:t>
            </a:r>
          </a:p>
        </p:txBody>
      </p:sp>
    </p:spTree>
    <p:extLst>
      <p:ext uri="{BB962C8B-B14F-4D97-AF65-F5344CB8AC3E}">
        <p14:creationId xmlns:p14="http://schemas.microsoft.com/office/powerpoint/2010/main" val="184813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Metacognition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" r="-605"/>
          <a:stretch/>
        </p:blipFill>
        <p:spPr>
          <a:xfrm>
            <a:off x="695325" y="1724025"/>
            <a:ext cx="5010584" cy="4989513"/>
          </a:xfrm>
        </p:spPr>
      </p:pic>
      <p:sp>
        <p:nvSpPr>
          <p:cNvPr id="5" name="TextBox 4"/>
          <p:cNvSpPr txBox="1"/>
          <p:nvPr/>
        </p:nvSpPr>
        <p:spPr>
          <a:xfrm>
            <a:off x="5800725" y="1800225"/>
            <a:ext cx="3733800" cy="356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Awareness of awareness is also a key ingredient of human consciousness – likely associated with prefrontal cortex and other high-level brain areas.</a:t>
            </a:r>
          </a:p>
          <a:p>
            <a:endParaRPr lang="en-US" sz="2400" dirty="0"/>
          </a:p>
          <a:p>
            <a:r>
              <a:rPr lang="en-US" sz="2400" dirty="0"/>
              <a:t>Are you conscious when you’re not “mindful”?</a:t>
            </a:r>
          </a:p>
        </p:txBody>
      </p:sp>
    </p:spTree>
    <p:extLst>
      <p:ext uri="{BB962C8B-B14F-4D97-AF65-F5344CB8AC3E}">
        <p14:creationId xmlns:p14="http://schemas.microsoft.com/office/powerpoint/2010/main" val="313723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Consciousness via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dirty="0"/>
              <a:t>Drugs plug into native neurotransmitter pathways in the brain – provide a unique window into understanding how the brain works.</a:t>
            </a:r>
          </a:p>
        </p:txBody>
      </p:sp>
      <p:pic>
        <p:nvPicPr>
          <p:cNvPr id="1026" name="Picture 2" descr="Reticular Formation">
            <a:extLst>
              <a:ext uri="{FF2B5EF4-FFF2-40B4-BE49-F238E27FC236}">
                <a16:creationId xmlns:a16="http://schemas.microsoft.com/office/drawing/2014/main" id="{2D1CA0AD-B28B-674D-BA03-7E2F1B9B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3223351"/>
            <a:ext cx="5038127" cy="37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1BADE-E126-9E44-85DC-3A023F87F66C}"/>
              </a:ext>
            </a:extLst>
          </p:cNvPr>
          <p:cNvSpPr txBox="1"/>
          <p:nvPr/>
        </p:nvSpPr>
        <p:spPr>
          <a:xfrm>
            <a:off x="503243" y="3552825"/>
            <a:ext cx="4419600" cy="243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Reticular activating system:</a:t>
            </a:r>
          </a:p>
          <a:p>
            <a:endParaRPr lang="en-US" sz="2400" dirty="0"/>
          </a:p>
          <a:p>
            <a:r>
              <a:rPr lang="en-US" sz="2400" dirty="0"/>
              <a:t>VTA, </a:t>
            </a:r>
            <a:r>
              <a:rPr lang="en-US" sz="2400" dirty="0" err="1"/>
              <a:t>SNc</a:t>
            </a:r>
            <a:r>
              <a:rPr lang="en-US" sz="2400" dirty="0"/>
              <a:t>: Dopamine: learning</a:t>
            </a:r>
          </a:p>
          <a:p>
            <a:r>
              <a:rPr lang="en-US" sz="2400" dirty="0"/>
              <a:t>Raphe: Serotonin: sleep mood</a:t>
            </a:r>
          </a:p>
          <a:p>
            <a:r>
              <a:rPr lang="en-US" sz="2400" dirty="0"/>
              <a:t>LC: Norepinephrine: effort</a:t>
            </a:r>
          </a:p>
          <a:p>
            <a:r>
              <a:rPr lang="en-US" sz="2400" dirty="0"/>
              <a:t>Basal forebrain: Ach: attention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3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5"/>
            <a:ext cx="6516682" cy="1262063"/>
          </a:xfrm>
        </p:spPr>
        <p:txBody>
          <a:bodyPr/>
          <a:lstStyle/>
          <a:p>
            <a:r>
              <a:rPr lang="en-US" dirty="0"/>
              <a:t>Neurotransmitters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3" y="3248025"/>
            <a:ext cx="9067799" cy="3511555"/>
          </a:xfrm>
        </p:spPr>
        <p:txBody>
          <a:bodyPr/>
          <a:lstStyle/>
          <a:p>
            <a:r>
              <a:rPr lang="en-US" b="1" dirty="0"/>
              <a:t>Agonist:</a:t>
            </a:r>
            <a:r>
              <a:rPr lang="en-US" dirty="0"/>
              <a:t> acts like a given neurotransmitter</a:t>
            </a:r>
          </a:p>
          <a:p>
            <a:r>
              <a:rPr lang="en-US" b="1" dirty="0"/>
              <a:t>Antagonist:</a:t>
            </a:r>
            <a:r>
              <a:rPr lang="en-US" dirty="0"/>
              <a:t> blocks receptors for given NT</a:t>
            </a:r>
          </a:p>
          <a:p>
            <a:r>
              <a:rPr lang="en-US" b="1" dirty="0"/>
              <a:t>Reuptake:</a:t>
            </a:r>
            <a:r>
              <a:rPr lang="en-US" dirty="0"/>
              <a:t> takes NT back out of synapse</a:t>
            </a:r>
          </a:p>
          <a:p>
            <a:r>
              <a:rPr lang="en-US" b="1" dirty="0"/>
              <a:t>Neuromodulator:</a:t>
            </a:r>
            <a:r>
              <a:rPr lang="en-US" dirty="0"/>
              <a:t> a broadly-released neurotransmitter that has widespread modulatory effects on the brain</a:t>
            </a:r>
          </a:p>
        </p:txBody>
      </p:sp>
      <p:pic>
        <p:nvPicPr>
          <p:cNvPr id="4" name="Content Placeholder 4" descr="fig_synapse.png">
            <a:extLst>
              <a:ext uri="{FF2B5EF4-FFF2-40B4-BE49-F238E27FC236}">
                <a16:creationId xmlns:a16="http://schemas.microsoft.com/office/drawing/2014/main" id="{147B8705-4E1B-9A49-9AC9-15089235C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r="126"/>
          <a:stretch/>
        </p:blipFill>
        <p:spPr bwMode="auto">
          <a:xfrm>
            <a:off x="6791325" y="153988"/>
            <a:ext cx="2888278" cy="315203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56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Neuromodulators and Drugs</a:t>
            </a:r>
            <a:br>
              <a:rPr lang="en-US" dirty="0"/>
            </a:br>
            <a:r>
              <a:rPr lang="en-US" i="1" dirty="0"/>
              <a:t>(receptor agonists)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Acetylcholine (</a:t>
            </a:r>
            <a:r>
              <a:rPr lang="en-US" sz="2400" b="1" dirty="0" err="1"/>
              <a:t>ACh</a:t>
            </a:r>
            <a:r>
              <a:rPr lang="en-US" sz="2400" b="1" dirty="0"/>
              <a:t>)</a:t>
            </a:r>
            <a:r>
              <a:rPr lang="en-US" sz="2400" dirty="0"/>
              <a:t>: muscles, attention, learning, memory (nicotine)</a:t>
            </a:r>
          </a:p>
          <a:p>
            <a:r>
              <a:rPr lang="en-US" sz="2400" b="1" dirty="0"/>
              <a:t>Dopamine (DA):</a:t>
            </a:r>
            <a:r>
              <a:rPr lang="en-US" sz="2400" dirty="0"/>
              <a:t> when to learn, based on reward prediction errors (cocaine)</a:t>
            </a:r>
          </a:p>
          <a:p>
            <a:r>
              <a:rPr lang="en-US" sz="2400" b="1" dirty="0" err="1"/>
              <a:t>Norephinephrine</a:t>
            </a:r>
            <a:r>
              <a:rPr lang="en-US" sz="2400" b="1" dirty="0"/>
              <a:t> (NE):</a:t>
            </a:r>
            <a:r>
              <a:rPr lang="en-US" sz="2400" dirty="0"/>
              <a:t> attention, engagement (speed)</a:t>
            </a:r>
          </a:p>
          <a:p>
            <a:r>
              <a:rPr lang="en-US" sz="2400" b="1" dirty="0"/>
              <a:t>Serotonin (5HT)</a:t>
            </a:r>
            <a:r>
              <a:rPr lang="en-US" sz="2400" dirty="0"/>
              <a:t>: Mood, sleep, appetite, sex, stress (SSRI, LSD = waking dream)</a:t>
            </a:r>
          </a:p>
          <a:p>
            <a:r>
              <a:rPr lang="en-US" sz="2400" b="1" dirty="0"/>
              <a:t>Oxytocin</a:t>
            </a:r>
            <a:r>
              <a:rPr lang="en-US" sz="2400" dirty="0"/>
              <a:t>: social modulation, labor (</a:t>
            </a:r>
            <a:r>
              <a:rPr lang="en-US" sz="2400" dirty="0" err="1"/>
              <a:t>pitocin</a:t>
            </a:r>
            <a:r>
              <a:rPr lang="en-US" sz="2400" dirty="0"/>
              <a:t>)</a:t>
            </a:r>
          </a:p>
          <a:p>
            <a:r>
              <a:rPr lang="en-US" sz="2400" b="1" dirty="0"/>
              <a:t>Endorphins, Substance P</a:t>
            </a:r>
            <a:r>
              <a:rPr lang="en-US" sz="2400" dirty="0"/>
              <a:t>: pain (heroin)</a:t>
            </a:r>
          </a:p>
          <a:p>
            <a:r>
              <a:rPr lang="en-US" sz="2400" b="1" dirty="0"/>
              <a:t>GABA</a:t>
            </a:r>
            <a:r>
              <a:rPr lang="en-US" sz="2400" dirty="0"/>
              <a:t>: inhibition (</a:t>
            </a:r>
            <a:r>
              <a:rPr lang="en-US" sz="2400" dirty="0" err="1"/>
              <a:t>benzo</a:t>
            </a:r>
            <a:r>
              <a:rPr lang="en-US" sz="2400" dirty="0"/>
              <a:t>, valium,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203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41400"/>
          </a:xfrm>
        </p:spPr>
        <p:txBody>
          <a:bodyPr/>
          <a:lstStyle/>
          <a:p>
            <a:r>
              <a:rPr lang="en-US" dirty="0"/>
              <a:t>Drug Categories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b="1" dirty="0"/>
              <a:t>Narcotics:</a:t>
            </a:r>
            <a:r>
              <a:rPr lang="en-US" sz="2800" dirty="0"/>
              <a:t> Opium derivatives (heroin, morphine..): opioid receptor agonists</a:t>
            </a:r>
          </a:p>
          <a:p>
            <a:pPr marL="107916" indent="0">
              <a:buNone/>
            </a:pPr>
            <a:r>
              <a:rPr lang="en-US" sz="2800" b="1" dirty="0"/>
              <a:t>Depressants: </a:t>
            </a:r>
            <a:r>
              <a:rPr lang="en-US" sz="2800" dirty="0" err="1"/>
              <a:t>Benzo</a:t>
            </a:r>
            <a:r>
              <a:rPr lang="en-US" sz="2800" dirty="0"/>
              <a:t>, Valium: GABA inhibition agonists</a:t>
            </a:r>
          </a:p>
          <a:p>
            <a:pPr marL="107916" indent="0">
              <a:buNone/>
            </a:pPr>
            <a:r>
              <a:rPr lang="en-US" sz="2800" b="1" dirty="0"/>
              <a:t>Stimulants: </a:t>
            </a:r>
            <a:r>
              <a:rPr lang="en-US" sz="2800" dirty="0"/>
              <a:t>nicotine (</a:t>
            </a:r>
            <a:r>
              <a:rPr lang="en-US" sz="2800" dirty="0" err="1"/>
              <a:t>ACh</a:t>
            </a:r>
            <a:r>
              <a:rPr lang="en-US" sz="2800" dirty="0"/>
              <a:t> receptor agonist), cocaine (Dopamine receptor agonist), amphetamine (Norepinephrine + receptor agonist), caffeine (Adenosine antagonist -&gt; Dopamine agonist)</a:t>
            </a:r>
          </a:p>
          <a:p>
            <a:pPr marL="107916" indent="0">
              <a:buNone/>
            </a:pPr>
            <a:r>
              <a:rPr lang="en-US" sz="2800" b="1" dirty="0"/>
              <a:t>Psychedelics: </a:t>
            </a:r>
            <a:r>
              <a:rPr lang="en-US" sz="2800" dirty="0"/>
              <a:t>LSD, peyote, mescaline, psilocybin: affect serotonin; Marijuana: </a:t>
            </a:r>
            <a:r>
              <a:rPr lang="en-US" sz="2800" dirty="0" err="1"/>
              <a:t>cannabanoid</a:t>
            </a:r>
            <a:r>
              <a:rPr lang="en-US" sz="2800" dirty="0"/>
              <a:t> receptors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4843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Consciousness?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Searle: “Consciousness consists of inner, qualitative, subjective states and feelings or awareness”</a:t>
            </a:r>
          </a:p>
          <a:p>
            <a:r>
              <a:rPr lang="en-US" b="1" dirty="0" err="1"/>
              <a:t>Qualitativeness</a:t>
            </a:r>
            <a:r>
              <a:rPr lang="en-US" dirty="0"/>
              <a:t>: “feels like something..”</a:t>
            </a:r>
          </a:p>
          <a:p>
            <a:r>
              <a:rPr lang="en-US" b="1" dirty="0"/>
              <a:t>Subjectivity</a:t>
            </a:r>
            <a:r>
              <a:rPr lang="en-US" dirty="0"/>
              <a:t>: each person has their own, cannot be experienced outside of a being..</a:t>
            </a:r>
          </a:p>
          <a:p>
            <a:r>
              <a:rPr lang="en-US" b="1" dirty="0"/>
              <a:t>Unity</a:t>
            </a:r>
            <a:r>
              <a:rPr lang="en-US" dirty="0"/>
              <a:t>: single unified experience at each moment: not disjointed grab-bag of uncoordinated stuff..</a:t>
            </a:r>
          </a:p>
        </p:txBody>
      </p:sp>
    </p:spTree>
    <p:extLst>
      <p:ext uri="{BB962C8B-B14F-4D97-AF65-F5344CB8AC3E}">
        <p14:creationId xmlns:p14="http://schemas.microsoft.com/office/powerpoint/2010/main" val="3859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Benzo</a:t>
            </a:r>
            <a:r>
              <a:rPr lang="en-US" dirty="0"/>
              <a:t>, Valium,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28" indent="0">
              <a:buNone/>
            </a:pPr>
            <a:r>
              <a:rPr lang="en-US" dirty="0"/>
              <a:t>Agonist for GABA inhibitory channels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486025"/>
            <a:ext cx="66533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1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Party!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http://learn.genetics.utah.edu/content/addiction/mouse/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959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Addiction -&gt; </a:t>
            </a:r>
            <a:r>
              <a:rPr lang="en-US" i="1" dirty="0"/>
              <a:t>Dependence</a:t>
            </a:r>
            <a:r>
              <a:rPr lang="en-US" dirty="0"/>
              <a:t>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b="1" dirty="0"/>
              <a:t>Withdrawal</a:t>
            </a:r>
            <a:r>
              <a:rPr lang="en-US" dirty="0"/>
              <a:t>: unpleasant feelings from lack of use</a:t>
            </a:r>
          </a:p>
          <a:p>
            <a:pPr marL="107916" indent="0">
              <a:buNone/>
            </a:pPr>
            <a:r>
              <a:rPr lang="en-US" b="1" dirty="0"/>
              <a:t>Craving</a:t>
            </a:r>
            <a:r>
              <a:rPr lang="en-US" dirty="0"/>
              <a:t>: overpowering feeling of wanting</a:t>
            </a:r>
          </a:p>
          <a:p>
            <a:pPr marL="107916" indent="0">
              <a:buNone/>
            </a:pPr>
            <a:r>
              <a:rPr lang="en-US" b="1" dirty="0"/>
              <a:t>Tolerance</a:t>
            </a:r>
            <a:r>
              <a:rPr lang="en-US" dirty="0"/>
              <a:t>: progressive need for more to get same effect</a:t>
            </a:r>
          </a:p>
        </p:txBody>
      </p:sp>
    </p:spTree>
    <p:extLst>
      <p:ext uri="{BB962C8B-B14F-4D97-AF65-F5344CB8AC3E}">
        <p14:creationId xmlns:p14="http://schemas.microsoft.com/office/powerpoint/2010/main" val="3360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/>
              <a:t>Sleep and Dreaming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411" b="12411"/>
          <a:stretch/>
        </p:blipFill>
        <p:spPr>
          <a:xfrm>
            <a:off x="466725" y="1038225"/>
            <a:ext cx="9067799" cy="4989513"/>
          </a:xfrm>
        </p:spPr>
      </p:pic>
      <p:sp>
        <p:nvSpPr>
          <p:cNvPr id="3" name="TextBox 2"/>
          <p:cNvSpPr txBox="1"/>
          <p:nvPr/>
        </p:nvSpPr>
        <p:spPr>
          <a:xfrm>
            <a:off x="390525" y="5991225"/>
            <a:ext cx="91440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Deeper = slower frequency brain waves (Theta -&gt; Delta)</a:t>
            </a:r>
          </a:p>
          <a:p>
            <a:r>
              <a:rPr lang="en-US" sz="2400" dirty="0"/>
              <a:t>REM &amp; Awake = Beta, Alpha, Theta</a:t>
            </a:r>
          </a:p>
        </p:txBody>
      </p:sp>
    </p:spTree>
    <p:extLst>
      <p:ext uri="{BB962C8B-B14F-4D97-AF65-F5344CB8AC3E}">
        <p14:creationId xmlns:p14="http://schemas.microsoft.com/office/powerpoint/2010/main" val="350647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sleep?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dirty="0"/>
              <a:t>Rebuild infrastructure: anabolic, protein synthesis</a:t>
            </a:r>
          </a:p>
          <a:p>
            <a:pPr lvl="1"/>
            <a:r>
              <a:rPr lang="en-US" dirty="0"/>
              <a:t>Catabolic = breaking down (during day)</a:t>
            </a:r>
          </a:p>
          <a:p>
            <a:pPr lvl="1"/>
            <a:r>
              <a:rPr lang="en-US" dirty="0"/>
              <a:t>Use brain during day, (re)build at night</a:t>
            </a:r>
          </a:p>
          <a:p>
            <a:pPr lvl="1"/>
            <a:r>
              <a:rPr lang="en-US" dirty="0"/>
              <a:t>Why babies sleep so much..</a:t>
            </a:r>
          </a:p>
          <a:p>
            <a:pPr marL="107904" indent="0">
              <a:buNone/>
            </a:pPr>
            <a:r>
              <a:rPr lang="en-US" dirty="0"/>
              <a:t>= better memory in am: “consolidated” synapses</a:t>
            </a:r>
          </a:p>
          <a:p>
            <a:pPr marL="107904" indent="0">
              <a:buNone/>
            </a:pPr>
            <a:r>
              <a:rPr lang="en-US" dirty="0"/>
              <a:t>- Sleep is key for health, immune function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6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PFC Goes to Sleep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71625"/>
            <a:ext cx="9067799" cy="179411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25" y="3373678"/>
            <a:ext cx="9067800" cy="19057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2925" y="5534025"/>
            <a:ext cx="9067800" cy="162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And your limbic system wakes up!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Dreams are disorganized, inconsistent over 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And very emotionally charged: lots of fear and lust..</a:t>
            </a:r>
          </a:p>
          <a:p>
            <a:pPr marL="457200" indent="-457200">
              <a:buFontTx/>
              <a:buChar char="-"/>
            </a:pPr>
            <a:r>
              <a:rPr lang="en-US" sz="1600" dirty="0"/>
              <a:t>Braun et </a:t>
            </a:r>
            <a:r>
              <a:rPr lang="en-US" sz="1600"/>
              <a:t>al, 1997:  http</a:t>
            </a:r>
            <a:r>
              <a:rPr lang="en-US" sz="1600" dirty="0"/>
              <a:t>://</a:t>
            </a:r>
            <a:r>
              <a:rPr lang="en-US" sz="1600" dirty="0" err="1"/>
              <a:t>brain.oxfordjournals.org</a:t>
            </a:r>
            <a:r>
              <a:rPr lang="en-US" sz="1600" dirty="0"/>
              <a:t>/content/brain/120/7/1173.full.pdf</a:t>
            </a:r>
          </a:p>
        </p:txBody>
      </p:sp>
    </p:spTree>
    <p:extLst>
      <p:ext uri="{BB962C8B-B14F-4D97-AF65-F5344CB8AC3E}">
        <p14:creationId xmlns:p14="http://schemas.microsoft.com/office/powerpoint/2010/main" val="3761182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5EB4-2BBA-6543-8E44-B038613C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dream?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7575-3C76-ED42-B46E-2074582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dirty="0"/>
              <a:t>Epiphenomenon of random activity?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Replaying events of the day, to consolidate?</a:t>
            </a:r>
          </a:p>
          <a:p>
            <a:pPr marL="107904" indent="0">
              <a:buNone/>
            </a:pPr>
            <a:r>
              <a:rPr lang="en-US" dirty="0"/>
              <a:t>	- Slow-Wave-Sleep: 50% dreaming</a:t>
            </a:r>
          </a:p>
          <a:p>
            <a:pPr marL="107904" indent="0">
              <a:buNone/>
            </a:pPr>
            <a:r>
              <a:rPr lang="en-US" dirty="0"/>
              <a:t>   - REM: 80% dreaming – more vivid, memorable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Still don’t know if content of dreams matters..</a:t>
            </a:r>
          </a:p>
        </p:txBody>
      </p:sp>
    </p:spTree>
    <p:extLst>
      <p:ext uri="{BB962C8B-B14F-4D97-AF65-F5344CB8AC3E}">
        <p14:creationId xmlns:p14="http://schemas.microsoft.com/office/powerpoint/2010/main" val="136545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Unclear if a distinct state of consciousness, or just a combination of relaxed state, social suggestibility and role playing.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Bottom line: people are </a:t>
            </a:r>
            <a:r>
              <a:rPr lang="en-US" i="1" dirty="0"/>
              <a:t>lemmings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3525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“hard problem”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Chalmers: How does a physical system (the brain) produce this amazing thing we experience as consciousness?</a:t>
            </a:r>
          </a:p>
          <a:p>
            <a:r>
              <a:rPr lang="en-US" dirty="0"/>
              <a:t>In other words, can we come up with an </a:t>
            </a:r>
            <a:r>
              <a:rPr lang="en-US" b="1" dirty="0"/>
              <a:t>objective</a:t>
            </a:r>
            <a:r>
              <a:rPr lang="en-US" dirty="0"/>
              <a:t> understanding of </a:t>
            </a:r>
            <a:r>
              <a:rPr lang="en-US" b="1" dirty="0"/>
              <a:t>subjective</a:t>
            </a:r>
            <a:r>
              <a:rPr lang="en-US" dirty="0"/>
              <a:t> experience?  </a:t>
            </a:r>
            <a:r>
              <a:rPr lang="en-US" b="1" dirty="0"/>
              <a:t>qualia</a:t>
            </a:r>
            <a:r>
              <a:rPr lang="en-US" dirty="0"/>
              <a:t> = “what it feels like”</a:t>
            </a:r>
          </a:p>
          <a:p>
            <a:r>
              <a:rPr lang="en-US" dirty="0"/>
              <a:t>vs. “easy” problems: ability of system to access its own internal states, report on them; ability to focus attention; deliberate control of behavior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6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Descartes: Cogito Ergo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88969"/>
            <a:ext cx="4459287" cy="5059362"/>
          </a:xfrm>
        </p:spPr>
        <p:txBody>
          <a:bodyPr/>
          <a:lstStyle/>
          <a:p>
            <a:pPr marL="107950" indent="0">
              <a:buNone/>
            </a:pPr>
            <a:r>
              <a:rPr lang="en-US" dirty="0"/>
              <a:t>I think, therefore I am</a:t>
            </a:r>
          </a:p>
          <a:p>
            <a:pPr marL="107950" indent="0">
              <a:buNone/>
            </a:pPr>
            <a:endParaRPr lang="en-US" sz="800" dirty="0"/>
          </a:p>
          <a:p>
            <a:pPr marL="107950" indent="0">
              <a:buNone/>
            </a:pPr>
            <a:r>
              <a:rPr lang="en-US" dirty="0"/>
              <a:t>Subjective cognition is </a:t>
            </a:r>
            <a:r>
              <a:rPr lang="en-US" b="1" dirty="0"/>
              <a:t>primary</a:t>
            </a:r>
            <a:endParaRPr lang="en-US" dirty="0"/>
          </a:p>
          <a:p>
            <a:pPr marL="107950" indent="0">
              <a:buNone/>
            </a:pPr>
            <a:endParaRPr lang="en-US" sz="800" dirty="0"/>
          </a:p>
          <a:p>
            <a:pPr marL="107950" indent="0">
              <a:buNone/>
            </a:pPr>
            <a:r>
              <a:rPr lang="en-US" dirty="0"/>
              <a:t>Solipsism: subjective cognition </a:t>
            </a:r>
            <a:r>
              <a:rPr lang="en-US" b="1" dirty="0"/>
              <a:t>is all there is!</a:t>
            </a:r>
          </a:p>
          <a:p>
            <a:pPr marL="107950" indent="0">
              <a:buNone/>
            </a:pPr>
            <a:endParaRPr lang="en-US" sz="800" b="1" dirty="0"/>
          </a:p>
          <a:p>
            <a:pPr marL="107950" indent="0">
              <a:buNone/>
            </a:pPr>
            <a:r>
              <a:rPr lang="en-US" b="1" dirty="0"/>
              <a:t>Dualism</a:t>
            </a:r>
            <a:r>
              <a:rPr lang="en-US" dirty="0"/>
              <a:t>: mind is </a:t>
            </a:r>
            <a:r>
              <a:rPr lang="en-US" i="1" dirty="0"/>
              <a:t>separate</a:t>
            </a:r>
            <a:r>
              <a:rPr lang="en-US" dirty="0"/>
              <a:t> from brain</a:t>
            </a:r>
          </a:p>
        </p:txBody>
      </p:sp>
      <p:pic>
        <p:nvPicPr>
          <p:cNvPr id="4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5881" y="1724025"/>
            <a:ext cx="4787386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138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Dueling Dualisms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3" y="1563688"/>
            <a:ext cx="9067799" cy="5341937"/>
          </a:xfrm>
        </p:spPr>
        <p:txBody>
          <a:bodyPr/>
          <a:lstStyle/>
          <a:p>
            <a:pPr marL="107916" indent="0">
              <a:buNone/>
            </a:pPr>
            <a:r>
              <a:rPr lang="en-US" sz="2800" b="1" dirty="0"/>
              <a:t>Substance</a:t>
            </a:r>
            <a:r>
              <a:rPr lang="en-US" sz="2800" dirty="0"/>
              <a:t> dualism: mind / soul vs. matter</a:t>
            </a:r>
          </a:p>
          <a:p>
            <a:pPr marL="107916" indent="0">
              <a:buNone/>
            </a:pPr>
            <a:r>
              <a:rPr lang="en-US" sz="2800" dirty="0"/>
              <a:t>	- but how do they interact ever?</a:t>
            </a:r>
          </a:p>
          <a:p>
            <a:pPr marL="107916" indent="0">
              <a:buNone/>
            </a:pPr>
            <a:r>
              <a:rPr lang="en-US" sz="2800" b="1" dirty="0"/>
              <a:t>Perspective</a:t>
            </a:r>
            <a:r>
              <a:rPr lang="en-US" sz="2800" dirty="0"/>
              <a:t> dualism: subjective vs. objective</a:t>
            </a:r>
          </a:p>
          <a:p>
            <a:pPr marL="107916" indent="0">
              <a:buNone/>
            </a:pPr>
            <a:r>
              <a:rPr lang="en-US" sz="2800" dirty="0"/>
              <a:t>	- subjective is primary</a:t>
            </a:r>
          </a:p>
          <a:p>
            <a:pPr marL="107916" indent="0">
              <a:buNone/>
            </a:pPr>
            <a:r>
              <a:rPr lang="en-US" sz="2800" dirty="0"/>
              <a:t>	- I believe in objective reality: my subjective experience makes sense in my understanding of objective reality (brain -&gt; subjective experience)</a:t>
            </a:r>
          </a:p>
          <a:p>
            <a:pPr marL="107916" indent="0">
              <a:buNone/>
            </a:pPr>
            <a:r>
              <a:rPr lang="en-US" sz="2800" dirty="0"/>
              <a:t>	- But no way to provide objective explanation in terms of neurons </a:t>
            </a:r>
            <a:r>
              <a:rPr lang="en-US" sz="2800" dirty="0" err="1"/>
              <a:t>etc</a:t>
            </a:r>
            <a:r>
              <a:rPr lang="en-US" sz="2800" dirty="0"/>
              <a:t> of “what it feels like”:</a:t>
            </a:r>
          </a:p>
          <a:p>
            <a:pPr marL="107916" indent="0">
              <a:buNone/>
            </a:pPr>
            <a:r>
              <a:rPr lang="en-US" sz="2800" b="1" i="1" dirty="0"/>
              <a:t>You have to be a brain to know what it feels like!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012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 = Human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i="1" dirty="0"/>
              <a:t>Consciousness</a:t>
            </a:r>
            <a:r>
              <a:rPr lang="en-US" dirty="0"/>
              <a:t> is just another name for what it’s subjectively like to “live” inside a human brain</a:t>
            </a:r>
          </a:p>
          <a:p>
            <a:pPr lvl="1"/>
            <a:r>
              <a:rPr lang="en-US" dirty="0"/>
              <a:t>Because we are human, consciousness = human</a:t>
            </a:r>
          </a:p>
          <a:p>
            <a:pPr lvl="1"/>
            <a:r>
              <a:rPr lang="en-US" i="1" dirty="0"/>
              <a:t>Nothing</a:t>
            </a:r>
            <a:r>
              <a:rPr lang="en-US" dirty="0"/>
              <a:t> else has human consciousness, by definition.</a:t>
            </a:r>
          </a:p>
          <a:p>
            <a:pPr lvl="1"/>
            <a:r>
              <a:rPr lang="en-US" dirty="0"/>
              <a:t>BUT, animals share many brain features, and their subjective experience is likely to be similar in various ways..  But never the same.</a:t>
            </a:r>
          </a:p>
          <a:p>
            <a:pPr lvl="1"/>
            <a:r>
              <a:rPr lang="en-US" dirty="0"/>
              <a:t>No animal poets (yet) – literature = qualia.. </a:t>
            </a:r>
          </a:p>
          <a:p>
            <a:pPr lvl="1"/>
            <a:r>
              <a:rPr lang="en-US" dirty="0"/>
              <a:t>And btw, I don’t even know about </a:t>
            </a:r>
            <a:r>
              <a:rPr lang="en-US" i="1" dirty="0"/>
              <a:t>you</a:t>
            </a:r>
            <a:r>
              <a:rPr lang="en-US" dirty="0"/>
              <a:t>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1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Consciousness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Forget about all the philosophical mumbo-jumbo, and just do objective science on consciousness phenomenology:</a:t>
            </a:r>
          </a:p>
          <a:p>
            <a:r>
              <a:rPr lang="en-US" dirty="0"/>
              <a:t>When are people conscious, not, or altered?</a:t>
            </a:r>
          </a:p>
          <a:p>
            <a:r>
              <a:rPr lang="en-US" dirty="0"/>
              <a:t>What features / states of brain associated with different states of consciousness?</a:t>
            </a:r>
          </a:p>
          <a:p>
            <a:r>
              <a:rPr lang="en-US" dirty="0"/>
              <a:t>What features of subjective consciousness associate with different features of brain?</a:t>
            </a:r>
          </a:p>
          <a:p>
            <a:pPr marL="107916" indent="0">
              <a:buNone/>
            </a:pPr>
            <a:r>
              <a:rPr lang="en-US" b="1" dirty="0"/>
              <a:t>NCC: Neural Correlates of Consciousness </a:t>
            </a:r>
          </a:p>
        </p:txBody>
      </p:sp>
    </p:spTree>
    <p:extLst>
      <p:ext uri="{BB962C8B-B14F-4D97-AF65-F5344CB8AC3E}">
        <p14:creationId xmlns:p14="http://schemas.microsoft.com/office/powerpoint/2010/main" val="201832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What Counts as Conscious?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404815"/>
            <a:ext cx="5791200" cy="6034309"/>
          </a:xfrm>
        </p:spPr>
      </p:pic>
    </p:spTree>
    <p:extLst>
      <p:ext uri="{BB962C8B-B14F-4D97-AF65-F5344CB8AC3E}">
        <p14:creationId xmlns:p14="http://schemas.microsoft.com/office/powerpoint/2010/main" val="360266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42" y="1770066"/>
            <a:ext cx="6793999" cy="4989513"/>
          </a:xfrm>
        </p:spPr>
      </p:pic>
    </p:spTree>
    <p:extLst>
      <p:ext uri="{BB962C8B-B14F-4D97-AF65-F5344CB8AC3E}">
        <p14:creationId xmlns:p14="http://schemas.microsoft.com/office/powerpoint/2010/main" val="238211928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5921</TotalTime>
  <Words>1164</Words>
  <Application>Microsoft Macintosh PowerPoint</Application>
  <PresentationFormat>Custom</PresentationFormat>
  <Paragraphs>127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Symbol</vt:lpstr>
      <vt:lpstr>Times New Roman</vt:lpstr>
      <vt:lpstr>Wingdings</vt:lpstr>
      <vt:lpstr>ror_std_emerbrain</vt:lpstr>
      <vt:lpstr>Consciousness, Drugs, Sleep &amp; Dreams</vt:lpstr>
      <vt:lpstr>What is Consciousness?</vt:lpstr>
      <vt:lpstr>The “hard problem”</vt:lpstr>
      <vt:lpstr>Descartes: Cogito Ergo Sum</vt:lpstr>
      <vt:lpstr>Dueling Dualisms</vt:lpstr>
      <vt:lpstr>Consciousness = Human</vt:lpstr>
      <vt:lpstr>Consciousness Science</vt:lpstr>
      <vt:lpstr>What Counts as Conscious?</vt:lpstr>
      <vt:lpstr>Recurrent Processing = Consciousness (Lamme, 2006)</vt:lpstr>
      <vt:lpstr>Recurrent Processing = Consciousness (Lamme, 2006)</vt:lpstr>
      <vt:lpstr>Recurrent Processing = Consciousness (Lamme, 2006)</vt:lpstr>
      <vt:lpstr>Recurrence == Consciousness</vt:lpstr>
      <vt:lpstr>Is the Pulvinar the Silver Screen of the Cartesian Theater??</vt:lpstr>
      <vt:lpstr>Is Twitter Conscious?</vt:lpstr>
      <vt:lpstr>Metacognition</vt:lpstr>
      <vt:lpstr>Altering Consciousness via Drugs</vt:lpstr>
      <vt:lpstr>Neurotransmitters</vt:lpstr>
      <vt:lpstr>Neuromodulators and Drugs (receptor agonists)</vt:lpstr>
      <vt:lpstr>Drug Categories</vt:lpstr>
      <vt:lpstr>Benzo, Valium, etc</vt:lpstr>
      <vt:lpstr>Mouse Party!</vt:lpstr>
      <vt:lpstr>Addiction -&gt; Dependence Terms</vt:lpstr>
      <vt:lpstr>Sleep and Dreaming</vt:lpstr>
      <vt:lpstr>Why do we sleep?</vt:lpstr>
      <vt:lpstr>Your PFC Goes to Sleep</vt:lpstr>
      <vt:lpstr>Why do we dream?</vt:lpstr>
      <vt:lpstr>Hypnosis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94</cp:revision>
  <dcterms:created xsi:type="dcterms:W3CDTF">2009-03-18T06:10:11Z</dcterms:created>
  <dcterms:modified xsi:type="dcterms:W3CDTF">2020-10-21T04:32:24Z</dcterms:modified>
</cp:coreProperties>
</file>